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720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627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20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523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741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811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304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079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04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636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8215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705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0357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348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2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476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074C2-C766-4CFE-8FCF-BD369E6A9E3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5CD6449-88A7-4EB6-82C8-20E9B47CA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30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6446" y="1235425"/>
            <a:ext cx="65312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spc="-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Круговорот веществ в </a:t>
            </a:r>
            <a:r>
              <a:rPr lang="ru-RU" sz="3600" b="1" spc="-6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природе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256871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7309" y="543595"/>
            <a:ext cx="8977746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Индивидуальная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работа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Индивидуальная работа по карточкам.  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Заполните пропуски названиями функциональных групп экосистемы и царств живых существ.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Организмы, потребляющие органическое вещество и перерабатывающие его в новые формы, называют____1_____. Они представлены в основном видами, относящимися к ____2_____ миру. Организмы, потребляющие органическое вещество и полностью разлагающее его до минеральных соединений, называют ____3____. Они представлены видами, относящимися к __4___ и ___5___. Организмы, которые потребляют минеральные соединения и, используя внешнюю энергию, синтезируют органические вещества, называют ___6___. Они представлены в основном видами, относящимися к ____7___ миру.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Самостоятельное проверка и оценивание. За каждое верно вставленное слово - 1балл. Максимальное количество баллов – 7.</a:t>
            </a:r>
          </a:p>
        </p:txBody>
      </p:sp>
    </p:spTree>
    <p:extLst>
      <p:ext uri="{BB962C8B-B14F-4D97-AF65-F5344CB8AC3E}">
        <p14:creationId xmlns:p14="http://schemas.microsoft.com/office/powerpoint/2010/main" val="3149346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764648"/>
            <a:ext cx="1030778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что такое биогеоценоз?  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кто ввёл термин «биогеоценоз» и «экосистема», как соотносятся между собой данные понятия? 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какие структуры экосистемы отображены на таблице «Биогеоценоз дубравы»? 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опишите видовой состав и пространственную структуру экосистемы дубравы. </a:t>
            </a:r>
          </a:p>
        </p:txBody>
      </p:sp>
    </p:spTree>
    <p:extLst>
      <p:ext uri="{BB962C8B-B14F-4D97-AF65-F5344CB8AC3E}">
        <p14:creationId xmlns:p14="http://schemas.microsoft.com/office/powerpoint/2010/main" val="2968275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964" y="536095"/>
            <a:ext cx="9407236" cy="458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88265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Живые организмы находятся в постоянном взаимодействии друг с другом и с факторами внешней среды, формируя устойчивую саморегулирующуюся и самоподдерживающуюся экосистему! Ранее мы уже говорили, что устойчивость экосистемы обеспечивается её структурой, видовым многообразием, численностью. 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74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6363" y="762814"/>
            <a:ext cx="9240981" cy="4043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88265" indent="-97155" algn="ctr">
              <a:lnSpc>
                <a:spcPct val="115000"/>
              </a:lnSpc>
              <a:spcAft>
                <a:spcPts val="0"/>
              </a:spcAft>
            </a:pP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Постановка проблемного вопроса:</a:t>
            </a:r>
            <a:endParaRPr lang="ru-RU" sz="3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88265"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Только ли это лежит в основе устойчивости экологической системы?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88265"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Рассмотрим причины устойчивости экосистем на примере широколиственного леса.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738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589094"/>
              </p:ext>
            </p:extLst>
          </p:nvPr>
        </p:nvGraphicFramePr>
        <p:xfrm>
          <a:off x="526475" y="1274618"/>
          <a:ext cx="8894615" cy="3505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0470">
                  <a:extLst>
                    <a:ext uri="{9D8B030D-6E8A-4147-A177-3AD203B41FA5}">
                      <a16:colId xmlns:a16="http://schemas.microsoft.com/office/drawing/2014/main" val="1752081677"/>
                    </a:ext>
                  </a:extLst>
                </a:gridCol>
                <a:gridCol w="1507376">
                  <a:extLst>
                    <a:ext uri="{9D8B030D-6E8A-4147-A177-3AD203B41FA5}">
                      <a16:colId xmlns:a16="http://schemas.microsoft.com/office/drawing/2014/main" val="1229992656"/>
                    </a:ext>
                  </a:extLst>
                </a:gridCol>
                <a:gridCol w="2080952">
                  <a:extLst>
                    <a:ext uri="{9D8B030D-6E8A-4147-A177-3AD203B41FA5}">
                      <a16:colId xmlns:a16="http://schemas.microsoft.com/office/drawing/2014/main" val="3149106946"/>
                    </a:ext>
                  </a:extLst>
                </a:gridCol>
                <a:gridCol w="1476894">
                  <a:extLst>
                    <a:ext uri="{9D8B030D-6E8A-4147-A177-3AD203B41FA5}">
                      <a16:colId xmlns:a16="http://schemas.microsoft.com/office/drawing/2014/main" val="807204263"/>
                    </a:ext>
                  </a:extLst>
                </a:gridCol>
                <a:gridCol w="1778923">
                  <a:extLst>
                    <a:ext uri="{9D8B030D-6E8A-4147-A177-3AD203B41FA5}">
                      <a16:colId xmlns:a16="http://schemas.microsoft.com/office/drawing/2014/main" val="613881522"/>
                    </a:ext>
                  </a:extLst>
                </a:gridCol>
              </a:tblGrid>
              <a:tr h="3428859">
                <a:tc>
                  <a:txBody>
                    <a:bodyPr/>
                    <a:lstStyle/>
                    <a:p>
                      <a:pPr marR="882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 трофический уровень                →</a:t>
                      </a:r>
                      <a:endParaRPr lang="ru-RU" sz="2800">
                        <a:effectLst/>
                      </a:endParaRPr>
                    </a:p>
                    <a:p>
                      <a:pPr marR="882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АВТОТРОФЫ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882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 трофический уровень                →</a:t>
                      </a:r>
                      <a:endParaRPr lang="ru-RU" sz="2800" dirty="0">
                        <a:effectLst/>
                      </a:endParaRPr>
                    </a:p>
                    <a:p>
                      <a:pPr marR="882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ТРАВОЯДНЫЕ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882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 трофический уровень                →</a:t>
                      </a:r>
                      <a:endParaRPr lang="ru-RU" sz="2800">
                        <a:effectLst/>
                      </a:endParaRPr>
                    </a:p>
                    <a:p>
                      <a:pPr marR="882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ПЛОТОЯДНЫ ПЕРВОГО ПОПРЯДКА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882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 трофический уровень                →</a:t>
                      </a:r>
                      <a:endParaRPr lang="ru-RU" sz="2800">
                        <a:effectLst/>
                      </a:endParaRPr>
                    </a:p>
                    <a:p>
                      <a:pPr marR="882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ПЛОТОЯДНЫ ВТОРОГО ПОПРЯДКА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882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 трофический уровень                </a:t>
                      </a:r>
                      <a:endParaRPr lang="ru-RU" sz="2800" dirty="0">
                        <a:effectLst/>
                      </a:endParaRPr>
                    </a:p>
                    <a:p>
                      <a:pPr marR="882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РЕДУЦЕНТЫ</a:t>
                      </a:r>
                      <a:endParaRPr lang="ru-RU" sz="2800" dirty="0">
                        <a:effectLst/>
                      </a:endParaRPr>
                    </a:p>
                    <a:p>
                      <a:pPr marR="882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РАЗЛОГАТЕЛИ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2462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2766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235" y="279876"/>
            <a:ext cx="983672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Практическая работа «Составление схем передачи вещества и энергии (цепей питания) в экосистеме».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 данного перечня организмов составьте пастбищную цепь питания: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 вариант: певчий дрозд, жёлуди, ястреб – перепелятник, жёлуди.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вариант: короед, пёстрый дятел, кора дуба, ястреб – перепелятник.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Дополнительно: Сойка, ястреб – тетеревятник, желудёвый долгоносик, певчий дрозд, жёлуди.</a:t>
            </a:r>
          </a:p>
        </p:txBody>
      </p:sp>
    </p:spTree>
    <p:extLst>
      <p:ext uri="{BB962C8B-B14F-4D97-AF65-F5344CB8AC3E}">
        <p14:creationId xmlns:p14="http://schemas.microsoft.com/office/powerpoint/2010/main" val="3954442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5" descr="http://allforchildren.ru/why/illustr/how4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072" y="2914559"/>
            <a:ext cx="6964719" cy="3735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8654" y="198283"/>
            <a:ext cx="6096000" cy="28315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2.Обьяснение с элементами беседы и анализа рисунка. (демонстрация слайдов).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что обеспечивают пищевые сети в экосистеме? (круговорот веществ и энергии).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как перемещаются эти вещества от звена в звено пищевой цепи? В одинаковом количестве? (нет)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каждого  уровня поступает только 10%. Закон 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Линдемана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правило экологической пирамиды или правило 10%.</a:t>
            </a:r>
          </a:p>
          <a:p>
            <a:r>
              <a:rPr lang="ru-RU" sz="1600" b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как изменяется число особей на каждом трофическом уровне?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16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673" y="155075"/>
            <a:ext cx="6096000" cy="21975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по вариантам.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каждый верный ответ – 2 балла. Максимальное количество балла – 4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342900" marR="88265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Вариант. Дайте характеристику схемы А; составьте пищевую цепь питания. 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88265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Вариант. Дайте характеристику схеме Б; составьте пищевую цепь питания.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Рисунок 18" descr="http://school.xvatit.com/images/thumb/3/37/Zepi2.jpg/530px-Zepi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89" r="1132" b="5176"/>
          <a:stretch>
            <a:fillRect/>
          </a:stretch>
        </p:blipFill>
        <p:spPr bwMode="auto">
          <a:xfrm>
            <a:off x="5130945" y="2166486"/>
            <a:ext cx="6673128" cy="4691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693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8872" y="612270"/>
            <a:ext cx="835429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265" algn="ctr">
              <a:lnSpc>
                <a:spcPct val="150000"/>
              </a:lnSpc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«Пьедестал»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88265" algn="just">
              <a:lnSpc>
                <a:spcPct val="150000"/>
              </a:lnSpc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место - знаю, объясню другому;</a:t>
            </a:r>
            <a:endParaRPr lang="ru-RU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88265" algn="just">
              <a:lnSpc>
                <a:spcPct val="150000"/>
              </a:lnSpc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место - знаю, но сомневаюсь;</a:t>
            </a:r>
            <a:endParaRPr lang="ru-RU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88265" algn="just">
              <a:lnSpc>
                <a:spcPct val="150000"/>
              </a:lnSpc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место - не знаю.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595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965" y="290945"/>
            <a:ext cx="919941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265" indent="209550"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Домашнее задание: 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88265" indent="209550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всех учащихся: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прочитать параграф 5.5, ответить на вопросы к параграфу.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88265" indent="209550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выбору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составить 2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примера пастбищной цепи, 2 примера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детритной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цепи; 6 тестовых вопросов по изученной теме.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47399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</TotalTime>
  <Words>517</Words>
  <Application>Microsoft Office PowerPoint</Application>
  <PresentationFormat>Широкоэкранный</PresentationFormat>
  <Paragraphs>46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 готов</dc:creator>
  <cp:lastModifiedBy>я готов</cp:lastModifiedBy>
  <cp:revision>1</cp:revision>
  <dcterms:created xsi:type="dcterms:W3CDTF">2017-02-05T20:17:49Z</dcterms:created>
  <dcterms:modified xsi:type="dcterms:W3CDTF">2017-02-05T20:26:34Z</dcterms:modified>
</cp:coreProperties>
</file>